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9"/>
  </p:notesMasterIdLst>
  <p:sldIdLst>
    <p:sldId id="269" r:id="rId2"/>
    <p:sldId id="297" r:id="rId3"/>
    <p:sldId id="298" r:id="rId4"/>
    <p:sldId id="283" r:id="rId5"/>
    <p:sldId id="256" r:id="rId6"/>
    <p:sldId id="301" r:id="rId7"/>
    <p:sldId id="302" r:id="rId8"/>
    <p:sldId id="303" r:id="rId9"/>
    <p:sldId id="304" r:id="rId10"/>
    <p:sldId id="286" r:id="rId11"/>
    <p:sldId id="309" r:id="rId12"/>
    <p:sldId id="266" r:id="rId13"/>
    <p:sldId id="267" r:id="rId14"/>
    <p:sldId id="268" r:id="rId15"/>
    <p:sldId id="306" r:id="rId16"/>
    <p:sldId id="264" r:id="rId17"/>
    <p:sldId id="310" r:id="rId18"/>
    <p:sldId id="257" r:id="rId19"/>
    <p:sldId id="307" r:id="rId20"/>
    <p:sldId id="308" r:id="rId21"/>
    <p:sldId id="258" r:id="rId22"/>
    <p:sldId id="287" r:id="rId23"/>
    <p:sldId id="288" r:id="rId24"/>
    <p:sldId id="290" r:id="rId25"/>
    <p:sldId id="289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96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We used histograms to plot continuous variables in our dataset. Histograms are a great way to visualize the distribution of numerical data, notice patterns and outliers.</a:t>
            </a:r>
          </a:p>
          <a:p>
            <a:r>
              <a:rPr lang="en-US" b="1" dirty="0"/>
              <a:t>For Monthly Household Income:</a:t>
            </a:r>
            <a:r>
              <a:rPr lang="en-US" dirty="0"/>
              <a:t> The histogram shows that most households fall into lower income brackets, with fewer households earning higher incomes. This right-skewed distribution is typical in socio-economic data.</a:t>
            </a:r>
          </a:p>
          <a:p>
            <a:r>
              <a:rPr lang="en-US" b="1" dirty="0"/>
              <a:t>For Housing Costs:</a:t>
            </a:r>
            <a:r>
              <a:rPr lang="en-US" dirty="0"/>
              <a:t> Here, we can see a wider distribution, with most households spending a moderate amount on housing. There are noticeable spikes at the higher end, indicating that some households face significant housing costs.</a:t>
            </a:r>
          </a:p>
          <a:p>
            <a:r>
              <a:rPr lang="en-US" b="1" dirty="0"/>
              <a:t>For Medical Expenses:</a:t>
            </a:r>
            <a:r>
              <a:rPr lang="en-US" dirty="0"/>
              <a:t> Most households report lower medical expenses, but there is a small but significant group that faces much higher costs, likely correlating with older or medically complex households.</a:t>
            </a:r>
          </a:p>
          <a:p>
            <a:endParaRPr lang="en-US" dirty="0"/>
          </a:p>
          <a:p>
            <a:r>
              <a:rPr lang="en-US" dirty="0"/>
              <a:t>Basically, these charts helps us understand which households are more likely to face financial strain and potentially participate in SNAP.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correlation heatmap shows relationships between key variables:</a:t>
            </a:r>
          </a:p>
          <a:p>
            <a:r>
              <a:rPr lang="en-US" b="1" dirty="0"/>
              <a:t>Income &amp; SNAP Participation:</a:t>
            </a:r>
            <a:r>
              <a:rPr lang="en-US" dirty="0"/>
              <a:t> Moderate negative correlation, meaning lower-income households are more likely to participate in SNAP.</a:t>
            </a:r>
          </a:p>
          <a:p>
            <a:r>
              <a:rPr lang="en-US" b="1" dirty="0"/>
              <a:t>Housing Costs &amp; SNAP Participation:</a:t>
            </a:r>
            <a:r>
              <a:rPr lang="en-US" dirty="0"/>
              <a:t> Positive correlation, indicating that higher housing costs increase the likelihood of SNAP participation.</a:t>
            </a:r>
          </a:p>
          <a:p>
            <a:r>
              <a:rPr lang="en-US" b="1" dirty="0"/>
              <a:t>Household Size &amp; SNAP Participation:</a:t>
            </a:r>
            <a:r>
              <a:rPr lang="en-US" dirty="0"/>
              <a:t> Positive correlation, with larger households being more likely to participate.</a:t>
            </a:r>
          </a:p>
          <a:p>
            <a:r>
              <a:rPr lang="en-US" dirty="0"/>
              <a:t>This visual helps pinpoint the most relevant predictors for SNAP participation and highlights important variable interactions for further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boxplot compares household income for SNAP participants and non-participants:</a:t>
            </a:r>
          </a:p>
          <a:p>
            <a:endParaRPr lang="en-US" dirty="0"/>
          </a:p>
          <a:p>
            <a:r>
              <a:rPr lang="en-US" b="1" dirty="0"/>
              <a:t>For the SNAP Participants:</a:t>
            </a:r>
            <a:r>
              <a:rPr lang="en-US" dirty="0"/>
              <a:t> Generally speaking, statistically have lower household incomes, with a more compressed range.</a:t>
            </a:r>
          </a:p>
          <a:p>
            <a:r>
              <a:rPr lang="en-US" b="1" dirty="0"/>
              <a:t>For the Non-Participants:</a:t>
            </a:r>
            <a:r>
              <a:rPr lang="en-US" dirty="0"/>
              <a:t> The data shows a wider range of incomes, with higher medians.</a:t>
            </a:r>
          </a:p>
          <a:p>
            <a:endParaRPr lang="en-US" dirty="0"/>
          </a:p>
          <a:p>
            <a:r>
              <a:rPr lang="en-US" dirty="0"/>
              <a:t>This visual highlights a difference in income between groups, reinforcing the theory that the income is a key predictor for people participating in the SNAP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pair plot shows relationships between key continuous variables in our data (income, housing costs, household size) and SNAP participation:</a:t>
            </a:r>
          </a:p>
          <a:p>
            <a:endParaRPr lang="en-US" b="1" dirty="0"/>
          </a:p>
          <a:p>
            <a:r>
              <a:rPr lang="en-US" b="1" dirty="0"/>
              <a:t>Fore Trends:</a:t>
            </a:r>
            <a:r>
              <a:rPr lang="en-US" dirty="0"/>
              <a:t> This helped understand that lower income and larger household sizes are associated with higher SNAP participation.</a:t>
            </a:r>
          </a:p>
          <a:p>
            <a:r>
              <a:rPr lang="en-US" b="1" dirty="0"/>
              <a:t>For Distribution Patterns:</a:t>
            </a:r>
            <a:r>
              <a:rPr lang="en-US" dirty="0"/>
              <a:t> We can see here that there are clear groupings between participants and non-participants across multiple variables.</a:t>
            </a:r>
          </a:p>
          <a:p>
            <a:endParaRPr lang="en-US" dirty="0"/>
          </a:p>
          <a:p>
            <a:r>
              <a:rPr lang="en-US" dirty="0"/>
              <a:t>This helps visualize correlations and identify potential predictors for modeling.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2B16A-30F4-C6D5-C717-657419C97511}"/>
              </a:ext>
            </a:extLst>
          </p:cNvPr>
          <p:cNvSpPr txBox="1"/>
          <p:nvPr/>
        </p:nvSpPr>
        <p:spPr>
          <a:xfrm>
            <a:off x="3424436" y="5550408"/>
            <a:ext cx="534312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Used the same Features described above in the EDA</a:t>
            </a:r>
          </a:p>
        </p:txBody>
      </p:sp>
    </p:spTree>
    <p:extLst>
      <p:ext uri="{BB962C8B-B14F-4D97-AF65-F5344CB8AC3E}">
        <p14:creationId xmlns:p14="http://schemas.microsoft.com/office/powerpoint/2010/main" val="107149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6F074-5864-91AF-E63E-E624808E1702}"/>
              </a:ext>
            </a:extLst>
          </p:cNvPr>
          <p:cNvSpPr txBox="1"/>
          <p:nvPr/>
        </p:nvSpPr>
        <p:spPr>
          <a:xfrm>
            <a:off x="10963656" y="333552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Still 78%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519E996-A176-CF67-78C2-4CAFC5ACC52B}"/>
              </a:ext>
            </a:extLst>
          </p:cNvPr>
          <p:cNvSpPr/>
          <p:nvPr/>
        </p:nvSpPr>
        <p:spPr>
          <a:xfrm>
            <a:off x="10762488" y="3419131"/>
            <a:ext cx="201168" cy="20212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DE109-6D1E-4F9D-AB76-6300F1E0C1AF}"/>
              </a:ext>
            </a:extLst>
          </p:cNvPr>
          <p:cNvSpPr txBox="1"/>
          <p:nvPr/>
        </p:nvSpPr>
        <p:spPr>
          <a:xfrm>
            <a:off x="6358128" y="5846544"/>
            <a:ext cx="4919472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Household average (monthly) income [</a:t>
            </a:r>
            <a:r>
              <a:rPr lang="en-US" sz="1800" dirty="0" err="1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inchavg_r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as the highest Importance Score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3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276072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(link)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cleaned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3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</a:t>
            </a:r>
            <a:r>
              <a:rPr lang="en-US" b="1" i="0" dirty="0">
                <a:solidFill>
                  <a:srgbClr val="FF0000"/>
                </a:solidFill>
                <a:effectLst/>
                <a:latin typeface="system-ui"/>
              </a:rPr>
              <a:t>tanh</a:t>
            </a:r>
            <a:r>
              <a:rPr lang="en-US" b="1" i="0" dirty="0">
                <a:effectLst/>
                <a:latin typeface="system-ui"/>
              </a:rPr>
              <a:t> is centered around 0 [-1 to 1], whereas 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7E0-5F2A-2118-5A29-0D1EACF74346}"/>
              </a:ext>
            </a:extLst>
          </p:cNvPr>
          <p:cNvSpPr txBox="1"/>
          <p:nvPr/>
        </p:nvSpPr>
        <p:spPr>
          <a:xfrm>
            <a:off x="4362192" y="4796014"/>
            <a:ext cx="346761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One tweak led to a 2.6% increase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FFA7E2-BC6C-F85F-964E-62DAEEE346E4}"/>
              </a:ext>
            </a:extLst>
          </p:cNvPr>
          <p:cNvSpPr/>
          <p:nvPr/>
        </p:nvSpPr>
        <p:spPr>
          <a:xfrm>
            <a:off x="7829808" y="4855233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8C5E9F-33B0-8EC4-9332-8FFE0E5345E0}"/>
              </a:ext>
            </a:extLst>
          </p:cNvPr>
          <p:cNvSpPr/>
          <p:nvPr/>
        </p:nvSpPr>
        <p:spPr>
          <a:xfrm rot="10800000">
            <a:off x="4053840" y="4860081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used a small subset of factors, so evaluating some additional factors might be important. There is so much information </a:t>
            </a:r>
            <a:r>
              <a:rPr lang="en-US"/>
              <a:t>available within </a:t>
            </a:r>
            <a:r>
              <a:rPr lang="en-US" dirty="0"/>
              <a:t>the USDA’s data that we could spend additional time evaluating in more detail factors like: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Childcare support</a:t>
            </a:r>
          </a:p>
          <a:p>
            <a:pPr lvl="1"/>
            <a:r>
              <a:rPr lang="en-US" dirty="0"/>
              <a:t>Transportation access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 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474858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92873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3600" dirty="0"/>
              <a:t>What is the SNAP Program?</a:t>
            </a:r>
          </a:p>
          <a:p>
            <a:pPr lvl="1"/>
            <a:r>
              <a:rPr lang="en-US" sz="3200" dirty="0"/>
              <a:t>Simplified Nutritional Assistance Program</a:t>
            </a:r>
          </a:p>
          <a:p>
            <a:pPr lvl="1"/>
            <a:r>
              <a:rPr lang="en-US" sz="3200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sz="3200" dirty="0"/>
              <a:t>Today, 41.2 million people, or 22.2 million households use the SNAP program</a:t>
            </a:r>
          </a:p>
          <a:p>
            <a:pPr lvl="1"/>
            <a:endParaRPr lang="en-US" dirty="0"/>
          </a:p>
          <a:p>
            <a:r>
              <a:rPr lang="en-US" sz="3600" dirty="0"/>
              <a:t>Enrollment</a:t>
            </a:r>
          </a:p>
          <a:p>
            <a:pPr lvl="1"/>
            <a:r>
              <a:rPr lang="en-US" sz="3400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sz="3400" dirty="0"/>
              <a:t>Eligibility requirements vary by state but include:</a:t>
            </a:r>
          </a:p>
          <a:p>
            <a:pPr lvl="1"/>
            <a:r>
              <a:rPr lang="en-US" sz="3400" dirty="0"/>
              <a:t>Gross monthly income — must be 130% below the poverty line</a:t>
            </a:r>
          </a:p>
          <a:p>
            <a:pPr lvl="1"/>
            <a:r>
              <a:rPr lang="en-US" sz="3400" dirty="0"/>
              <a:t>Net income, or household income</a:t>
            </a:r>
          </a:p>
          <a:p>
            <a:pPr lvl="1"/>
            <a:r>
              <a:rPr lang="en-US" sz="3400" dirty="0"/>
              <a:t>Assets</a:t>
            </a:r>
          </a:p>
          <a:p>
            <a:r>
              <a:rPr lang="en-US" sz="4200" dirty="0"/>
              <a:t>Our Project</a:t>
            </a:r>
          </a:p>
          <a:p>
            <a:pPr lvl="1"/>
            <a:r>
              <a:rPr lang="en-US" sz="3300" dirty="0"/>
              <a:t>We are looking at demographic information to determine if a household is on SNAP or not.</a:t>
            </a:r>
          </a:p>
          <a:p>
            <a:pPr lvl="1"/>
            <a:r>
              <a:rPr lang="en-US" sz="3300" dirty="0"/>
              <a:t>Using this model we could:</a:t>
            </a:r>
          </a:p>
          <a:p>
            <a:pPr lvl="1"/>
            <a:r>
              <a:rPr lang="en-US" sz="3300" dirty="0"/>
              <a:t>Predict which households are at risk of needing SNAP</a:t>
            </a:r>
          </a:p>
          <a:p>
            <a:pPr lvl="1"/>
            <a:r>
              <a:rPr lang="en-US" sz="3300" dirty="0"/>
              <a:t>Predict how much of the population is on SNAP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9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71172"/>
            <a:ext cx="1219200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tabLst>
                <a:tab pos="347663" algn="l"/>
              </a:tabLs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A9F4-C3CC-B4FC-629D-08816A09D73A}"/>
              </a:ext>
            </a:extLst>
          </p:cNvPr>
          <p:cNvSpPr txBox="1"/>
          <p:nvPr/>
        </p:nvSpPr>
        <p:spPr>
          <a:xfrm>
            <a:off x="1051560" y="2232692"/>
            <a:ext cx="10149839" cy="335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Public Sans"/>
              </a:rPr>
              <a:t>FoodAPS</a:t>
            </a:r>
            <a:r>
              <a:rPr lang="en-US" sz="2000" b="1" i="0" dirty="0">
                <a:effectLst/>
                <a:latin typeface="Public Sans"/>
              </a:rPr>
              <a:t> National Household Food Acquisition and Purchase Survey</a:t>
            </a:r>
          </a:p>
          <a:p>
            <a:endParaRPr lang="en-US" dirty="0"/>
          </a:p>
          <a:p>
            <a:r>
              <a:rPr lang="en-US" dirty="0"/>
              <a:t>Five different datasets were retrieved: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faps_access_puf.csv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faps_fafhevent_puf.csv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faps_fahevent_puf.csv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faps_household_puf.csv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nationally representative data from 4,826 households, including Supplemental Nutrition Assistance Program (SNAP) households, low-income households not participating in SNAP, and higher income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4050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Histograms of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Income:</a:t>
            </a:r>
            <a:r>
              <a:rPr lang="en-US" sz="12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Costs:</a:t>
            </a:r>
            <a:r>
              <a:rPr lang="en-US" sz="12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Medical Expenses:</a:t>
            </a:r>
            <a:r>
              <a:rPr lang="en-US" sz="1200" dirty="0"/>
              <a:t> Predominantly low, with some high outliers.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825625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1621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Correlation Heatmap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 &amp; SNAP:</a:t>
            </a:r>
            <a:r>
              <a:rPr lang="en-US" sz="12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 &amp; SNAP:</a:t>
            </a:r>
            <a:r>
              <a:rPr lang="en-US" sz="12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Household Size &amp; SNAP:</a:t>
            </a:r>
            <a:r>
              <a:rPr lang="en-US" sz="1200" dirty="0"/>
              <a:t> Positive correlation; larger households more likely to participate.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7321"/>
            <a:ext cx="8153400" cy="5075554"/>
          </a:xfrm>
        </p:spPr>
      </p:pic>
    </p:spTree>
    <p:extLst>
      <p:ext uri="{BB962C8B-B14F-4D97-AF65-F5344CB8AC3E}">
        <p14:creationId xmlns:p14="http://schemas.microsoft.com/office/powerpoint/2010/main" val="351680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Boxplot: Household Income vs. SNAP Participation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SNAP Participants:</a:t>
            </a:r>
            <a:r>
              <a:rPr lang="en-US" sz="12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Non-Participants:</a:t>
            </a:r>
            <a:r>
              <a:rPr lang="en-US" sz="1200" dirty="0"/>
              <a:t> Wider income range, higher medians.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1585766"/>
            <a:ext cx="7458456" cy="4769314"/>
          </a:xfrm>
        </p:spPr>
      </p:pic>
    </p:spTree>
    <p:extLst>
      <p:ext uri="{BB962C8B-B14F-4D97-AF65-F5344CB8AC3E}">
        <p14:creationId xmlns:p14="http://schemas.microsoft.com/office/powerpoint/2010/main" val="85083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Pair Plot: Key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Trends:</a:t>
            </a:r>
            <a:r>
              <a:rPr lang="en-US" sz="12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Distribution Patterns:</a:t>
            </a:r>
            <a:r>
              <a:rPr lang="en-US" sz="1200" dirty="0"/>
              <a:t> Clear groupings between participants and non-participants.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82562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292789875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2358</TotalTime>
  <Words>1530</Words>
  <Application>Microsoft Office PowerPoint</Application>
  <PresentationFormat>Widescreen</PresentationFormat>
  <Paragraphs>276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Consolas</vt:lpstr>
      <vt:lpstr>Corbel</vt:lpstr>
      <vt:lpstr>Public Sans</vt:lpstr>
      <vt:lpstr>Symbol</vt:lpstr>
      <vt:lpstr>system-ui</vt:lpstr>
      <vt:lpstr>Depth</vt:lpstr>
      <vt:lpstr>PowerPoint Presentation</vt:lpstr>
      <vt:lpstr>Slide 10</vt:lpstr>
      <vt:lpstr>Slide 10</vt:lpstr>
      <vt:lpstr>Slide 10</vt:lpstr>
      <vt:lpstr>Order of Operations &amp; Outputs</vt:lpstr>
      <vt:lpstr>EXPLORATORY DATA ANALYSIS [EDA]</vt:lpstr>
      <vt:lpstr>EXPLORATORY DATA ANALYSIS [EDA]</vt:lpstr>
      <vt:lpstr>EXPLORATORY DATA ANALYSIS [EDA]</vt:lpstr>
      <vt:lpstr>EXPLORATORY DATA ANALYSIS [EDA]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Random Forest</vt:lpstr>
      <vt:lpstr>Neural Network</vt:lpstr>
      <vt:lpstr>Neural Network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38</cp:revision>
  <dcterms:created xsi:type="dcterms:W3CDTF">2024-09-13T16:11:45Z</dcterms:created>
  <dcterms:modified xsi:type="dcterms:W3CDTF">2024-09-18T17:11:20Z</dcterms:modified>
</cp:coreProperties>
</file>